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3" r:id="rId3"/>
    <p:sldId id="258" r:id="rId4"/>
    <p:sldId id="274" r:id="rId5"/>
    <p:sldId id="275" r:id="rId6"/>
    <p:sldId id="276" r:id="rId7"/>
    <p:sldId id="277" r:id="rId8"/>
    <p:sldId id="257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cabulary.com/lists/23710#view=notes" TargetMode="External"/><Relationship Id="rId2" Type="http://schemas.openxmlformats.org/officeDocument/2006/relationships/hyperlink" Target="https://quizlet.com/5786533/nys-state-english-regents-exam-literary-termselements-flash-c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www.katechopin.org/pdfs/desirees-baby.pdf" TargetMode="External"/><Relationship Id="rId7" Type="http://schemas.openxmlformats.org/officeDocument/2006/relationships/hyperlink" Target="http://www.gradesaver.com/kate-chopins-short-stories/study-guide/summary-d%C3%A9sir%C3%A9es-baby" TargetMode="External"/><Relationship Id="rId2" Type="http://schemas.openxmlformats.org/officeDocument/2006/relationships/hyperlink" Target="https://en.wikipedia.org/wiki/Kate_Chop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rags.com/studyguide-desireesbaby/#gsc.tab=0" TargetMode="External"/><Relationship Id="rId5" Type="http://schemas.openxmlformats.org/officeDocument/2006/relationships/hyperlink" Target="http://cummingsstudyguides.net/Guides6/DesBaby.html" TargetMode="External"/><Relationship Id="rId4" Type="http://schemas.openxmlformats.org/officeDocument/2006/relationships/hyperlink" Target="http://www.enotes.com/topics/desirees-bab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sjarrett.weebly.com/uploads/9/8/3/1/9831912/desirees-bab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jarrett.weebly.com/uploads/9/8/3/1/9831912/unit_characteranalysis_characteranalysis.pdf" TargetMode="External"/><Relationship Id="rId2" Type="http://schemas.openxmlformats.org/officeDocument/2006/relationships/hyperlink" Target="http://msjarrett.weebly.com/uploads/9/8/3/1/9831912/desirees_baby_tic_tac_toe_activity_she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docs.google.com/document/d/1m0_VlNGFp8KK5sojUx-7TLL-MhHMuxP6STU1cELrWF4/edit?usp=sharing" TargetMode="External"/><Relationship Id="rId4" Type="http://schemas.openxmlformats.org/officeDocument/2006/relationships/hyperlink" Target="http://msjarrett.weebly.com/uploads/9/8/3/1/9831912/characteranalysishandoutpartii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e-Lo6u0Vy1bdiUHmJTXFwzIqX_JF3_mFYSNrPHkscI/edit?usp=sharing" TargetMode="External"/><Relationship Id="rId2" Type="http://schemas.openxmlformats.org/officeDocument/2006/relationships/hyperlink" Target="https://www.youtube.com/watch?v=j3bnEdh0Gh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Désirée’s</a:t>
            </a:r>
            <a:r>
              <a:rPr lang="en-US" dirty="0" smtClean="0"/>
              <a:t> Baby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fr-FR" dirty="0" smtClean="0"/>
              <a:t>1893)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Kate Chopin (1850-1904)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096" y="668352"/>
            <a:ext cx="10256949" cy="1482420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096" y="1712890"/>
            <a:ext cx="3928056" cy="43221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literary terms on </a:t>
            </a:r>
            <a:r>
              <a:rPr lang="en-US" sz="3600" dirty="0" smtClean="0">
                <a:hlinkClick r:id="rId2"/>
              </a:rPr>
              <a:t>Quizlet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Find The Top 60 Most Common Academic Words list </a:t>
            </a:r>
            <a:r>
              <a:rPr lang="en-US" sz="3600" dirty="0" smtClean="0">
                <a:hlinkClick r:id="rId3"/>
              </a:rPr>
              <a:t>here.</a:t>
            </a:r>
            <a:endParaRPr lang="en-US" sz="3600" dirty="0" smtClean="0"/>
          </a:p>
          <a:p>
            <a:r>
              <a:rPr lang="en-US" sz="3600" dirty="0" smtClean="0"/>
              <a:t>Study them.</a:t>
            </a:r>
            <a:endParaRPr lang="en-US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52" y="1197734"/>
            <a:ext cx="6689501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642594"/>
            <a:ext cx="10571408" cy="889992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532586"/>
            <a:ext cx="10571408" cy="489397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Grellet</a:t>
            </a:r>
            <a:r>
              <a:rPr lang="en-US" sz="2800" dirty="0" smtClean="0"/>
              <a:t> Françoise, </a:t>
            </a:r>
            <a:r>
              <a:rPr lang="en-US" sz="2800" i="1" dirty="0" smtClean="0"/>
              <a:t>10 short stories</a:t>
            </a:r>
            <a:r>
              <a:rPr lang="en-US" sz="2800" dirty="0" smtClean="0"/>
              <a:t>, </a:t>
            </a:r>
            <a:r>
              <a:rPr lang="en-US" sz="2800" i="1" dirty="0" smtClean="0"/>
              <a:t>From Guided Reading to Autonomy</a:t>
            </a:r>
            <a:r>
              <a:rPr lang="en-US" sz="2800" dirty="0" smtClean="0"/>
              <a:t>, Hachette Education.</a:t>
            </a:r>
          </a:p>
          <a:p>
            <a:r>
              <a:rPr lang="en-US" sz="2800" dirty="0" smtClean="0">
                <a:hlinkClick r:id="rId2"/>
              </a:rPr>
              <a:t>Kate Chopin</a:t>
            </a:r>
            <a:endParaRPr lang="en-US" sz="2800" dirty="0" smtClean="0"/>
          </a:p>
          <a:p>
            <a:r>
              <a:rPr lang="en-US" sz="2800" i="1" dirty="0" err="1" smtClean="0">
                <a:hlinkClick r:id="rId3"/>
              </a:rPr>
              <a:t>Désirée’s</a:t>
            </a:r>
            <a:r>
              <a:rPr lang="en-US" sz="2800" i="1" dirty="0" smtClean="0">
                <a:hlinkClick r:id="rId3"/>
              </a:rPr>
              <a:t> Baby</a:t>
            </a:r>
            <a:endParaRPr lang="en-US" sz="2800" i="1" dirty="0" smtClean="0"/>
          </a:p>
          <a:p>
            <a:r>
              <a:rPr lang="en-US" sz="2800" dirty="0" err="1" smtClean="0">
                <a:hlinkClick r:id="rId4"/>
              </a:rPr>
              <a:t>Enotes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Cummings Study Guide</a:t>
            </a:r>
            <a:endParaRPr lang="en-US" sz="2800" dirty="0" smtClean="0"/>
          </a:p>
          <a:p>
            <a:r>
              <a:rPr lang="en-US" sz="2800" dirty="0" err="1" smtClean="0">
                <a:hlinkClick r:id="rId6"/>
              </a:rPr>
              <a:t>Bookrags</a:t>
            </a:r>
            <a:endParaRPr lang="en-US" sz="2800" dirty="0" smtClean="0"/>
          </a:p>
          <a:p>
            <a:r>
              <a:rPr lang="en-US" sz="2800" dirty="0" err="1" smtClean="0">
                <a:hlinkClick r:id="rId7"/>
              </a:rPr>
              <a:t>GradeSaver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56" y="2266682"/>
            <a:ext cx="4911144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9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642594"/>
            <a:ext cx="10571408" cy="889992"/>
          </a:xfrm>
        </p:spPr>
        <p:txBody>
          <a:bodyPr/>
          <a:lstStyle/>
          <a:p>
            <a:r>
              <a:rPr lang="en-US" dirty="0" smtClean="0"/>
              <a:t>Context of composition &amp; setting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416676"/>
            <a:ext cx="10571408" cy="50098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Where and when was this story written? (historical context)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What is the setting of this story? (</a:t>
            </a:r>
            <a:r>
              <a:rPr lang="en-US" sz="2400" dirty="0"/>
              <a:t>the word '</a:t>
            </a:r>
            <a:r>
              <a:rPr lang="en-US" sz="2400" b="1" dirty="0"/>
              <a:t>setting</a:t>
            </a:r>
            <a:r>
              <a:rPr lang="en-US" sz="2400" dirty="0"/>
              <a:t>' is used to </a:t>
            </a:r>
            <a:r>
              <a:rPr lang="en-US" sz="2400" b="1" dirty="0">
                <a:solidFill>
                  <a:schemeClr val="tx2"/>
                </a:solidFill>
              </a:rPr>
              <a:t>identify and establish the time, place and mood</a:t>
            </a:r>
            <a:r>
              <a:rPr lang="en-US" sz="2400" dirty="0"/>
              <a:t> of the events of the story. It basically helps in establishing </a:t>
            </a:r>
            <a:r>
              <a:rPr lang="en-US" sz="2400" b="1" dirty="0"/>
              <a:t>where and when and under what circumstances the story is taking place</a:t>
            </a:r>
            <a:r>
              <a:rPr lang="en-US" sz="2400" dirty="0" smtClean="0"/>
              <a:t>.)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My notes:</a:t>
            </a:r>
          </a:p>
          <a:p>
            <a:pPr lvl="1"/>
            <a:endParaRPr lang="en-US" sz="2200" b="1" dirty="0" smtClean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64018"/>
              </p:ext>
            </p:extLst>
          </p:nvPr>
        </p:nvGraphicFramePr>
        <p:xfrm>
          <a:off x="553792" y="4005330"/>
          <a:ext cx="7611414" cy="215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1414"/>
              </a:tblGrid>
              <a:tr h="2154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64" y="330235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642594"/>
            <a:ext cx="10571408" cy="889992"/>
          </a:xfrm>
        </p:spPr>
        <p:txBody>
          <a:bodyPr/>
          <a:lstStyle/>
          <a:p>
            <a:r>
              <a:rPr lang="en-US" dirty="0" smtClean="0"/>
              <a:t>Before reading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416676"/>
            <a:ext cx="10571408" cy="50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READING SKILLS: PREVIEWING</a:t>
            </a:r>
          </a:p>
          <a:p>
            <a:r>
              <a:rPr lang="en-US" sz="2400" i="1" dirty="0"/>
              <a:t>When you </a:t>
            </a:r>
            <a:r>
              <a:rPr lang="en-US" sz="2400" i="1" dirty="0" smtClean="0"/>
              <a:t>preview</a:t>
            </a:r>
            <a:r>
              <a:rPr lang="en-US" sz="2400" i="1" dirty="0"/>
              <a:t> </a:t>
            </a:r>
            <a:r>
              <a:rPr lang="en-US" sz="2400" i="1" dirty="0" smtClean="0"/>
              <a:t>a </a:t>
            </a:r>
            <a:r>
              <a:rPr lang="en-US" sz="2400" i="1" dirty="0"/>
              <a:t>selection, you look it over to see what lies </a:t>
            </a:r>
            <a:r>
              <a:rPr lang="en-US" sz="2400" i="1" dirty="0" smtClean="0"/>
              <a:t>ahead. </a:t>
            </a:r>
            <a:r>
              <a:rPr lang="en-US" sz="2400" b="1" dirty="0" smtClean="0">
                <a:solidFill>
                  <a:schemeClr val="tx2"/>
                </a:solidFill>
              </a:rPr>
              <a:t>You </a:t>
            </a:r>
            <a:r>
              <a:rPr lang="en-US" sz="2400" b="1" dirty="0">
                <a:solidFill>
                  <a:schemeClr val="tx2"/>
                </a:solidFill>
              </a:rPr>
              <a:t>might scan the title and skim  </a:t>
            </a:r>
            <a:r>
              <a:rPr lang="en-US" sz="2400" b="1" dirty="0" smtClean="0">
                <a:solidFill>
                  <a:schemeClr val="tx2"/>
                </a:solidFill>
              </a:rPr>
              <a:t>paragraph </a:t>
            </a:r>
            <a:r>
              <a:rPr lang="en-US" sz="2400" b="1" dirty="0">
                <a:solidFill>
                  <a:schemeClr val="tx2"/>
                </a:solidFill>
              </a:rPr>
              <a:t>or two to get an idea </a:t>
            </a:r>
            <a:r>
              <a:rPr lang="en-US" sz="2400" b="1" dirty="0" smtClean="0">
                <a:solidFill>
                  <a:schemeClr val="tx2"/>
                </a:solidFill>
              </a:rPr>
              <a:t>of the </a:t>
            </a:r>
            <a:r>
              <a:rPr lang="en-US" sz="2400" b="1" dirty="0">
                <a:solidFill>
                  <a:schemeClr val="tx2"/>
                </a:solidFill>
              </a:rPr>
              <a:t>writer’s subject and style. </a:t>
            </a:r>
            <a:r>
              <a:rPr lang="en-US" sz="2400" b="1" u="sng" dirty="0">
                <a:solidFill>
                  <a:schemeClr val="tx2"/>
                </a:solidFill>
              </a:rPr>
              <a:t>Preview </a:t>
            </a:r>
            <a:r>
              <a:rPr lang="en-US" sz="2400" b="1" u="sng" dirty="0" smtClean="0">
                <a:solidFill>
                  <a:schemeClr val="tx2"/>
                </a:solidFill>
              </a:rPr>
              <a:t>Kate Chopin’s </a:t>
            </a:r>
            <a:r>
              <a:rPr lang="en-US" sz="2400" b="1" u="sng" dirty="0">
                <a:solidFill>
                  <a:schemeClr val="tx2"/>
                </a:solidFill>
              </a:rPr>
              <a:t>story. What predictions </a:t>
            </a:r>
            <a:r>
              <a:rPr lang="en-US" sz="2400" b="1" u="sng" dirty="0" smtClean="0">
                <a:solidFill>
                  <a:schemeClr val="tx2"/>
                </a:solidFill>
              </a:rPr>
              <a:t>can you </a:t>
            </a:r>
            <a:r>
              <a:rPr lang="en-US" sz="2400" b="1" u="sng" dirty="0">
                <a:solidFill>
                  <a:schemeClr val="tx2"/>
                </a:solidFill>
              </a:rPr>
              <a:t>make</a:t>
            </a:r>
            <a:r>
              <a:rPr lang="en-US" sz="2400" b="1" u="sng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My predictions:</a:t>
            </a:r>
          </a:p>
          <a:p>
            <a:pPr lvl="1"/>
            <a:endParaRPr lang="en-US" sz="2200" b="1" dirty="0" smtClean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4370"/>
              </p:ext>
            </p:extLst>
          </p:nvPr>
        </p:nvGraphicFramePr>
        <p:xfrm>
          <a:off x="553792" y="3517900"/>
          <a:ext cx="6253408" cy="26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408"/>
              </a:tblGrid>
              <a:tr h="26419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19858"/>
            <a:ext cx="431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642594"/>
            <a:ext cx="10571408" cy="889992"/>
          </a:xfrm>
        </p:spPr>
        <p:txBody>
          <a:bodyPr/>
          <a:lstStyle/>
          <a:p>
            <a:r>
              <a:rPr lang="en-US" dirty="0" smtClean="0"/>
              <a:t>While reading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416676"/>
            <a:ext cx="10571408" cy="50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READING SKILLS</a:t>
            </a:r>
            <a:r>
              <a:rPr lang="en-US" sz="2400" b="1" dirty="0" smtClean="0"/>
              <a:t>: characterization -- </a:t>
            </a:r>
            <a:r>
              <a:rPr lang="en-US" sz="2400" dirty="0">
                <a:hlinkClick r:id="rId2"/>
              </a:rPr>
              <a:t>Read the short </a:t>
            </a:r>
            <a:r>
              <a:rPr lang="en-US" sz="2400" dirty="0" smtClean="0">
                <a:hlinkClick r:id="rId2"/>
              </a:rPr>
              <a:t>story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Who are the main characters? What do we learn about them? What are the main themes?</a:t>
            </a:r>
            <a:endParaRPr lang="en-US" sz="24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74125"/>
              </p:ext>
            </p:extLst>
          </p:nvPr>
        </p:nvGraphicFramePr>
        <p:xfrm>
          <a:off x="7083380" y="2768958"/>
          <a:ext cx="9272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78"/>
              </a:tblGrid>
              <a:tr h="167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73" y="375894"/>
            <a:ext cx="2560542" cy="9266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8" y="2435457"/>
            <a:ext cx="6596825" cy="3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Analyze the story’s point of view.</a:t>
            </a:r>
          </a:p>
          <a:p>
            <a:pPr lvl="1"/>
            <a:r>
              <a:rPr lang="en-US" sz="2400" dirty="0" smtClean="0"/>
              <a:t>Narrator?</a:t>
            </a:r>
          </a:p>
          <a:p>
            <a:pPr lvl="1"/>
            <a:r>
              <a:rPr lang="en-US" sz="2400" dirty="0" smtClean="0"/>
              <a:t>Narration?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51" y="496153"/>
            <a:ext cx="4416649" cy="5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412124"/>
            <a:ext cx="10058400" cy="1352282"/>
          </a:xfrm>
        </p:spPr>
        <p:txBody>
          <a:bodyPr/>
          <a:lstStyle/>
          <a:p>
            <a:r>
              <a:rPr lang="en-US" dirty="0" smtClean="0"/>
              <a:t>Foreshadowing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558344"/>
            <a:ext cx="3953814" cy="447669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Find instances of foreshadowing.</a:t>
            </a:r>
          </a:p>
          <a:p>
            <a:r>
              <a:rPr lang="en-US" sz="2400" b="1" dirty="0"/>
              <a:t>Foreshadowing</a:t>
            </a:r>
            <a:r>
              <a:rPr lang="en-US" sz="2400" dirty="0"/>
              <a:t> is a </a:t>
            </a:r>
            <a:r>
              <a:rPr lang="en-US" sz="2400" b="1" dirty="0"/>
              <a:t>literary</a:t>
            </a:r>
            <a:r>
              <a:rPr lang="en-US" sz="2400" dirty="0"/>
              <a:t> device in which a writer gives an advance hint of </a:t>
            </a:r>
            <a:r>
              <a:rPr lang="en-US" sz="2400" b="1" dirty="0"/>
              <a:t>what is</a:t>
            </a:r>
            <a:r>
              <a:rPr lang="en-US" sz="2400" dirty="0"/>
              <a:t> to come later in the story. </a:t>
            </a:r>
            <a:r>
              <a:rPr lang="en-US" sz="2400" b="1" dirty="0"/>
              <a:t>Foreshadowing</a:t>
            </a:r>
            <a:r>
              <a:rPr lang="en-US" sz="2400" dirty="0"/>
              <a:t> often appears at the beginning of a story or a chapter and helps the reader develop expectations about the coming events in a story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3" y="5692951"/>
            <a:ext cx="1890490" cy="684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6" y="849452"/>
            <a:ext cx="7085898" cy="53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6080975" cy="393192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Is the outcome of the story predictable, unpredictable, surprising? Why</a:t>
            </a:r>
            <a:r>
              <a:rPr lang="en-US" sz="28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What do you think about it?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Try and classify the genre of this story.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5" y="2014194"/>
            <a:ext cx="5141890" cy="32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2" y="642594"/>
            <a:ext cx="10571408" cy="889992"/>
          </a:xfrm>
        </p:spPr>
        <p:txBody>
          <a:bodyPr/>
          <a:lstStyle/>
          <a:p>
            <a:r>
              <a:rPr lang="en-US" dirty="0" smtClean="0"/>
              <a:t>Creative Writing Project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2099256"/>
            <a:ext cx="3915177" cy="43273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Tic Tac Toe activity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Character analysis worksheet</a:t>
            </a:r>
            <a:r>
              <a:rPr lang="en-US" sz="3600" dirty="0" smtClean="0"/>
              <a:t> (part 1)</a:t>
            </a:r>
          </a:p>
          <a:p>
            <a:r>
              <a:rPr lang="en-US" sz="3600" dirty="0" smtClean="0">
                <a:hlinkClick r:id="rId4"/>
              </a:rPr>
              <a:t>Character analysis handout </a:t>
            </a:r>
            <a:r>
              <a:rPr lang="en-US" sz="3600" dirty="0" smtClean="0"/>
              <a:t>(part </a:t>
            </a:r>
            <a:r>
              <a:rPr lang="en-US" sz="2400" dirty="0" smtClean="0"/>
              <a:t>2)</a:t>
            </a:r>
          </a:p>
          <a:p>
            <a:r>
              <a:rPr lang="en-US" sz="2800" b="1" dirty="0" smtClean="0"/>
              <a:t>Share your work on </a:t>
            </a:r>
            <a:r>
              <a:rPr lang="en-US" sz="2800" dirty="0" smtClean="0">
                <a:hlinkClick r:id="rId5"/>
              </a:rPr>
              <a:t>this Google Doc.</a:t>
            </a:r>
            <a:endParaRPr lang="en-US" sz="4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1370925"/>
            <a:ext cx="7199363" cy="44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096" y="668352"/>
            <a:ext cx="10256949" cy="889992"/>
          </a:xfrm>
        </p:spPr>
        <p:txBody>
          <a:bodyPr/>
          <a:lstStyle/>
          <a:p>
            <a:r>
              <a:rPr lang="en-US" dirty="0" smtClean="0"/>
              <a:t>Flipped learning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3792" y="1712889"/>
            <a:ext cx="4997002" cy="4675031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Study this video (</a:t>
            </a:r>
            <a:r>
              <a:rPr lang="en-US" sz="3600" dirty="0" smtClean="0">
                <a:hlinkClick r:id="rId2"/>
              </a:rPr>
              <a:t>story </a:t>
            </a:r>
            <a:r>
              <a:rPr lang="en-US" sz="3600" dirty="0" err="1" smtClean="0">
                <a:hlinkClick r:id="rId2"/>
              </a:rPr>
              <a:t>anlysis</a:t>
            </a:r>
            <a:r>
              <a:rPr lang="en-US" sz="3600" dirty="0" smtClean="0"/>
              <a:t>) and share your findings on </a:t>
            </a:r>
            <a:r>
              <a:rPr lang="en-US" sz="3600" dirty="0" smtClean="0">
                <a:hlinkClick r:id="rId3"/>
              </a:rPr>
              <a:t>this collaborative Google Doc.</a:t>
            </a:r>
            <a:endParaRPr lang="en-US" sz="3600" dirty="0" smtClean="0"/>
          </a:p>
          <a:p>
            <a:r>
              <a:rPr lang="en-US" sz="3600" dirty="0" smtClean="0"/>
              <a:t>Do you agree with the student?</a:t>
            </a:r>
          </a:p>
          <a:p>
            <a:r>
              <a:rPr lang="en-US" sz="3600" dirty="0" smtClean="0"/>
              <a:t>We’ll discuss your findings in class.</a:t>
            </a:r>
            <a:endParaRPr lang="en-US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668352"/>
            <a:ext cx="10483403" cy="58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282</TotalTime>
  <Words>375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Garamond</vt:lpstr>
      <vt:lpstr>Savon</vt:lpstr>
      <vt:lpstr>Désirée’s Baby (1893)</vt:lpstr>
      <vt:lpstr>Context of composition &amp; setting</vt:lpstr>
      <vt:lpstr>Before reading</vt:lpstr>
      <vt:lpstr>While reading</vt:lpstr>
      <vt:lpstr>Point of View</vt:lpstr>
      <vt:lpstr>Foreshadowing</vt:lpstr>
      <vt:lpstr>The ending</vt:lpstr>
      <vt:lpstr>Creative Writing Project</vt:lpstr>
      <vt:lpstr>Flipped learning</vt:lpstr>
      <vt:lpstr>Homework </vt:lpstr>
      <vt:lpstr>Bibliography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Tell-Tale heart</dc:title>
  <dc:creator>marie helene fasquel</dc:creator>
  <cp:lastModifiedBy>FASQUEL MARIE-HELENE</cp:lastModifiedBy>
  <cp:revision>42</cp:revision>
  <dcterms:created xsi:type="dcterms:W3CDTF">2016-06-21T13:40:47Z</dcterms:created>
  <dcterms:modified xsi:type="dcterms:W3CDTF">2016-09-21T10:57:04Z</dcterms:modified>
</cp:coreProperties>
</file>